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57" r:id="rId3"/>
    <p:sldId id="271" r:id="rId4"/>
    <p:sldId id="310" r:id="rId5"/>
    <p:sldId id="317" r:id="rId6"/>
    <p:sldId id="318" r:id="rId7"/>
    <p:sldId id="319" r:id="rId8"/>
    <p:sldId id="320" r:id="rId9"/>
    <p:sldId id="315" r:id="rId10"/>
    <p:sldId id="321" r:id="rId11"/>
    <p:sldId id="312" r:id="rId12"/>
    <p:sldId id="332" r:id="rId13"/>
    <p:sldId id="333" r:id="rId14"/>
    <p:sldId id="334" r:id="rId15"/>
    <p:sldId id="335" r:id="rId16"/>
    <p:sldId id="336" r:id="rId17"/>
    <p:sldId id="337" r:id="rId18"/>
    <p:sldId id="311" r:id="rId19"/>
    <p:sldId id="322" r:id="rId20"/>
    <p:sldId id="323" r:id="rId21"/>
    <p:sldId id="328" r:id="rId22"/>
    <p:sldId id="329" r:id="rId23"/>
    <p:sldId id="330" r:id="rId24"/>
    <p:sldId id="331" r:id="rId25"/>
    <p:sldId id="338" r:id="rId26"/>
    <p:sldId id="341" r:id="rId27"/>
    <p:sldId id="339" r:id="rId2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5A3E"/>
    <a:srgbClr val="92D050"/>
    <a:srgbClr val="FF0000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2857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CC08C-0E47-404A-9C27-EA1B4EE4C7CA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2020년 5월 7일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E16EC8A-0758-4FA9-BF4D-3119057076D1}" type="datetime4">
              <a:rPr lang="ko-KR" altLang="en-US" smtClean="0"/>
              <a:pPr/>
              <a:t>2020년 5월 7일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869989-EB00-4EE7-BCB5-25BDC5BB29F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99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ko-KR" noProof="0" smtClean="0"/>
              <a:pPr/>
              <a:t>13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68397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6" name="직선 연결선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그룹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직선 연결선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직선 연결선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직선 연결선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직선 연결선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직선 연결선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직선 연결선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93850" y="5432564"/>
            <a:ext cx="9604311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209318" y="489864"/>
            <a:ext cx="1687287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399" y="489864"/>
            <a:ext cx="7587344" cy="5301343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 smtClean="0"/>
              <a:t> of 10</a:t>
            </a:r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8" name="직선 연결선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직선 연결선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그룹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직선 연결선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직선 연결선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직선 연결선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직선 연결선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직선 연결선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000"/>
            </a:lvl2pPr>
            <a:lvl3pPr marL="914377" indent="0">
              <a:buNone/>
              <a:defRPr sz="18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cxnSp>
        <p:nvCxnSpPr>
          <p:cNvPr id="58" name="직선 연결선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981201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24600" y="1981201"/>
            <a:ext cx="4572000" cy="3810001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503715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24600" y="2503715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그룹 160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162" name="직선 연결선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그룹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직선 연결선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그룹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직선 연결선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직선 연결선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그룹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직선 연결선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그룹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직선 연결선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직선 연결선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바닥글 개체 틀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12" name="날짜 개체 틀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214" name="슬라이드 번호 개체 틀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 userDrawn="1"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10" name="직선 연결선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직선 연결선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그룹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직선 연결선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그룹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직사각형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cxnSp>
        <p:nvCxnSpPr>
          <p:cNvPr id="60" name="직선 연결선 59"/>
          <p:cNvCxnSpPr/>
          <p:nvPr userDrawn="1"/>
        </p:nvCxnSpPr>
        <p:spPr>
          <a:xfrm>
            <a:off x="7923094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r>
              <a:rPr lang="en-US" altLang="ko-KR" dirty="0" smtClean="0"/>
              <a:t> of 10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 bwMode="hidden">
          <a:xfrm>
            <a:off x="-2" y="0"/>
            <a:ext cx="12192003" cy="6858000"/>
            <a:chOff x="-1" y="0"/>
            <a:chExt cx="12192002" cy="6858000"/>
          </a:xfrm>
        </p:grpSpPr>
        <p:cxnSp>
          <p:nvCxnSpPr>
            <p:cNvPr id="9" name="직선 연결선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직선 연결선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그룹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직선 연결선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직선 연결선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직선 연결선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직선 연결선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직선 연결선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직사각형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923094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합니다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 userDrawn="1"/>
        </p:nvGrpSpPr>
        <p:grpSpPr bwMode="hidden">
          <a:xfrm>
            <a:off x="-2" y="-195943"/>
            <a:ext cx="12192003" cy="6858000"/>
            <a:chOff x="-1" y="0"/>
            <a:chExt cx="12192002" cy="6858000"/>
          </a:xfrm>
        </p:grpSpPr>
        <p:cxnSp>
          <p:nvCxnSpPr>
            <p:cNvPr id="97" name="직선 연결선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그룹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직선 연결선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그룹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직선 연결선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직선 연결선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직선 연결선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직선 연결선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직선 연결선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그룹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직선 연결선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그룹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직선 연결선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직선 연결선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직선 연결선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503861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981202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cxnSp>
        <p:nvCxnSpPr>
          <p:cNvPr id="148" name="직선 연결선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9606" y="6289679"/>
            <a:ext cx="6128031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841266" y="6289679"/>
            <a:ext cx="1418727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65313" y="6289679"/>
            <a:ext cx="918883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r>
              <a:rPr lang="en-US" altLang="ko-KR" dirty="0" smtClean="0"/>
              <a:t> of 10</a:t>
            </a: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189" indent="-182875" algn="l" defTabSz="914377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783" indent="-179384" algn="l" defTabSz="914377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377" indent="-182875" algn="l" defTabSz="914377" rtl="0" eaLnBrk="1" latinLnBrk="1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2971" indent="-179384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71566" indent="-182875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160" indent="-179384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754" indent="-182875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7965" indent="0" algn="l" defTabSz="914377" rtl="0" eaLnBrk="1" latinLnBrk="1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93854" y="1909347"/>
            <a:ext cx="9604311" cy="3383280"/>
          </a:xfrm>
        </p:spPr>
        <p:txBody>
          <a:bodyPr rtlCol="0"/>
          <a:lstStyle/>
          <a:p>
            <a:pPr rtl="0"/>
            <a:r>
              <a:rPr lang="en-US" altLang="ko-KR" dirty="0" smtClean="0"/>
              <a:t>MES</a:t>
            </a:r>
            <a:r>
              <a:rPr lang="ko-KR" altLang="en-US" dirty="0" smtClean="0"/>
              <a:t>를 적용한 스마트 공장 구축 전문인력 양성과정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AGV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자동 물류 적재 시스템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고병수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9040314" y="107293"/>
            <a:ext cx="3151695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최종 </a:t>
            </a:r>
            <a:r>
              <a:rPr lang="ko-KR" altLang="en-US"/>
              <a:t>프로젝트 결과보고서</a:t>
            </a:r>
            <a:endParaRPr lang="ko-KR" altLang="en-US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293854" y="5889764"/>
            <a:ext cx="9604311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10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97" y="2304237"/>
            <a:ext cx="4166793" cy="31317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407" y="2304237"/>
            <a:ext cx="3131731" cy="313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0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System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11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07" y="1621015"/>
            <a:ext cx="8330499" cy="452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7687" y="3026004"/>
            <a:ext cx="688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AVR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754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</a:t>
            </a:r>
            <a:r>
              <a:rPr lang="en-US" altLang="ko-KR" dirty="0" smtClean="0"/>
              <a:t>Protocol(Blue tooth)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12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77" y="2217494"/>
            <a:ext cx="11096625" cy="2952751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00181" y="5170245"/>
            <a:ext cx="1662211" cy="392561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001,   pick,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753612" y="5170245"/>
            <a:ext cx="7816656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001,   100,   0,        1,          1,      1,         0,	            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753612" y="5563004"/>
            <a:ext cx="7816656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e01,   100,   0,        1,          1,      1,         0,	            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 </a:t>
            </a:r>
            <a:r>
              <a:rPr lang="en-US" altLang="ko-KR" dirty="0" err="1"/>
              <a:t>ff</a:t>
            </a:r>
            <a:r>
              <a:rPr lang="en-US" altLang="ko-KR" dirty="0"/>
              <a:t>,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616" y="936237"/>
            <a:ext cx="812705" cy="8127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63" y="931303"/>
            <a:ext cx="822555" cy="822555"/>
          </a:xfrm>
          <a:prstGeom prst="rect">
            <a:avLst/>
          </a:prstGeom>
        </p:spPr>
      </p:pic>
      <p:cxnSp>
        <p:nvCxnSpPr>
          <p:cNvPr id="5" name="꺾인 연결선 4"/>
          <p:cNvCxnSpPr>
            <a:stCxn id="12" idx="3"/>
            <a:endCxn id="11" idx="1"/>
          </p:cNvCxnSpPr>
          <p:nvPr/>
        </p:nvCxnSpPr>
        <p:spPr>
          <a:xfrm>
            <a:off x="8724126" y="1342589"/>
            <a:ext cx="1128489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43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통신 </a:t>
            </a:r>
            <a:r>
              <a:rPr lang="en-US" altLang="ko-KR" dirty="0" smtClean="0"/>
              <a:t>Protocol(UART)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13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7" y="2573369"/>
            <a:ext cx="11096625" cy="2239473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87569" y="5170244"/>
            <a:ext cx="1662211" cy="392561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005, auto, 0,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482583" y="5170244"/>
            <a:ext cx="9101611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005,  010,  0,    0,       0,      0,     0,	    0,           0,         0,     0,     0,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482583" y="5562805"/>
            <a:ext cx="9101611" cy="3925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179388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914400" indent="-182880" algn="l" defTabSz="914400" rtl="0" eaLnBrk="1" latinLnBrk="1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1430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3716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1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e01,  010,  0,    0,       0,      0,     0,	    0,           0,         0,     0,     0,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703" y="961739"/>
            <a:ext cx="761683" cy="7616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468" y="931301"/>
            <a:ext cx="822555" cy="822555"/>
          </a:xfrm>
          <a:prstGeom prst="rect">
            <a:avLst/>
          </a:prstGeom>
        </p:spPr>
      </p:pic>
      <p:cxnSp>
        <p:nvCxnSpPr>
          <p:cNvPr id="14" name="꺾인 연결선 13"/>
          <p:cNvCxnSpPr>
            <a:stCxn id="13" idx="3"/>
            <a:endCxn id="8" idx="1"/>
          </p:cNvCxnSpPr>
          <p:nvPr/>
        </p:nvCxnSpPr>
        <p:spPr>
          <a:xfrm>
            <a:off x="8726023" y="1342589"/>
            <a:ext cx="1132680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7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14</a:t>
            </a:fld>
            <a:r>
              <a:rPr lang="en-US" altLang="ko-KR" dirty="0" smtClean="0"/>
              <a:t> of 27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2748280" y="2295368"/>
            <a:ext cx="6753861" cy="2518859"/>
            <a:chOff x="2748280" y="2295368"/>
            <a:chExt cx="6753861" cy="251885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280" y="2295368"/>
              <a:ext cx="6753861" cy="2518858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2895600" y="2783840"/>
              <a:ext cx="6461760" cy="294640"/>
            </a:xfrm>
            <a:prstGeom prst="roundRect">
              <a:avLst/>
            </a:prstGeom>
            <a:solidFill>
              <a:srgbClr val="D15A3E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122433" y="4003040"/>
              <a:ext cx="1867647" cy="274320"/>
            </a:xfrm>
            <a:prstGeom prst="roundRect">
              <a:avLst/>
            </a:prstGeom>
            <a:solidFill>
              <a:srgbClr val="00B0F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296673" y="3129280"/>
              <a:ext cx="1867647" cy="274320"/>
            </a:xfrm>
            <a:prstGeom prst="roundRect">
              <a:avLst/>
            </a:prstGeom>
            <a:solidFill>
              <a:srgbClr val="00B0F0">
                <a:alpha val="4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9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Microsoft Azure – Cognitive services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15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23" y="4209360"/>
            <a:ext cx="1696315" cy="16963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11" y="2878400"/>
            <a:ext cx="1696315" cy="16963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3" y="3361203"/>
            <a:ext cx="1696315" cy="16963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44" y="2030243"/>
            <a:ext cx="1696315" cy="1696315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356145" y="3567026"/>
            <a:ext cx="660400" cy="350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8063992" y="3590365"/>
            <a:ext cx="660400" cy="350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250689" y="3303958"/>
            <a:ext cx="1645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/>
              <a:t>API</a:t>
            </a:r>
            <a:endParaRPr lang="ko-KR" alt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6390130" y="4349631"/>
            <a:ext cx="1300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/>
              <a:t>AI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8225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16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218" y="1646239"/>
            <a:ext cx="4393565" cy="4473691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95400" y="503862"/>
            <a:ext cx="9601200" cy="1142385"/>
          </a:xfrm>
        </p:spPr>
        <p:txBody>
          <a:bodyPr/>
          <a:lstStyle/>
          <a:p>
            <a:r>
              <a:rPr lang="en-US" altLang="ko-KR" dirty="0" smtClean="0"/>
              <a:t>Microsoft Azure – Cognitive services(Face)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38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17</a:t>
            </a:fld>
            <a:r>
              <a:rPr lang="en-US" altLang="ko-KR" dirty="0" smtClean="0"/>
              <a:t> of 27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295400" y="503862"/>
            <a:ext cx="9601200" cy="1142385"/>
          </a:xfrm>
        </p:spPr>
        <p:txBody>
          <a:bodyPr/>
          <a:lstStyle/>
          <a:p>
            <a:r>
              <a:rPr lang="en-US" altLang="ko-KR" dirty="0" smtClean="0"/>
              <a:t>Microsoft Azure – Cognitive services(OCR)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009" y="1706443"/>
            <a:ext cx="2545211" cy="43448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09" y="1706444"/>
            <a:ext cx="2545211" cy="43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Scenario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18</a:t>
            </a:fld>
            <a:r>
              <a:rPr lang="en-US" altLang="ko-KR" dirty="0" smtClean="0"/>
              <a:t> of 27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547316" y="2221980"/>
            <a:ext cx="4794045" cy="2875280"/>
            <a:chOff x="3344115" y="2691323"/>
            <a:chExt cx="4794045" cy="28752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737" y="4128963"/>
              <a:ext cx="1990687" cy="530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256" y="4128963"/>
              <a:ext cx="1990688" cy="53085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353" y="3569962"/>
              <a:ext cx="604143" cy="132110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042569" y="2925745"/>
              <a:ext cx="791568" cy="791568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3344115" y="2691323"/>
              <a:ext cx="4794045" cy="287528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607920" y="4079653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Drop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33316" y="4079645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Pick</a:t>
            </a:r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 rot="10800000">
            <a:off x="5455920" y="1541938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455920" y="5508243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694273" y="3715175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AGV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68277" y="2846634"/>
            <a:ext cx="102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Stopper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918621" y="2281219"/>
            <a:ext cx="102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CAM</a:t>
            </a:r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8219087" y="3780388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896162" y="2068052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427895" y="3744587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7331081" y="4989876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2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692887" y="3127806"/>
            <a:ext cx="975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Result : Fail</a:t>
            </a:r>
            <a:endParaRPr lang="ko-KR" altLang="en-US" sz="1100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19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54" y="3467882"/>
            <a:ext cx="259103" cy="259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46" y="3659620"/>
            <a:ext cx="1990687" cy="530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456" y="3659620"/>
            <a:ext cx="1990688" cy="530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70" t="-71353" r="-49891" b="161"/>
          <a:stretch/>
        </p:blipFill>
        <p:spPr>
          <a:xfrm>
            <a:off x="5017008" y="2157984"/>
            <a:ext cx="1530096" cy="2261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5769" y="2456403"/>
            <a:ext cx="791568" cy="79156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547316" y="2221980"/>
            <a:ext cx="4794045" cy="287528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89" y="3308864"/>
            <a:ext cx="932753" cy="872989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10800000">
            <a:off x="5455920" y="1541938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455920" y="5508243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42" y="1775302"/>
            <a:ext cx="932753" cy="87298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0" y="3294326"/>
            <a:ext cx="914761" cy="85615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93" y="3282168"/>
            <a:ext cx="884185" cy="88418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87" y="3476386"/>
            <a:ext cx="259103" cy="259103"/>
          </a:xfrm>
          <a:prstGeom prst="rect">
            <a:avLst/>
          </a:prstGeom>
        </p:spPr>
      </p:pic>
      <p:sp>
        <p:nvSpPr>
          <p:cNvPr id="5" name="폭발 1 4"/>
          <p:cNvSpPr/>
          <p:nvPr/>
        </p:nvSpPr>
        <p:spPr>
          <a:xfrm>
            <a:off x="5355287" y="3153306"/>
            <a:ext cx="190500" cy="208244"/>
          </a:xfrm>
          <a:prstGeom prst="irregularSeal1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7027" y="3131703"/>
            <a:ext cx="719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Capture!</a:t>
            </a:r>
            <a:endParaRPr lang="ko-KR" altLang="en-US" sz="11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86" y="3476386"/>
            <a:ext cx="259103" cy="259103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8219087" y="3780388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896162" y="2068052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427895" y="3744587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331081" y="4989876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9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52 -0.22361 C -0.1724 -0.21921 -0.14167 -0.22893 -0.10782 -0.22083 C -0.07852 -0.21898 -0.0517 -0.22245 -0.03321 -0.22106 C -0.01433 -0.2199 -0.00678 -0.20462 -0.00196 -0.16967 C -0.00196 -0.10717 -0.00079 -0.06226 -0.00079 -4.81481E-6 " pathEditMode="relative" rAng="10800000" ptsTypes="AAAAA">
                                      <p:cBhvr>
                                        <p:cTn id="18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86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448 -3.7037E-6 C -0.05743 0.00672 -0.07305 -0.00347 -0.0819 0.02385 C -0.09089 0.05093 -0.08737 0.0801 -0.08933 0.10973 L -0.08933 0.219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719 0.20186 L 0.15885 0.20186 C 0.11549 0.19676 0.05612 0.20556 0.02812 0.20024 C 0.0026 0.19167 0.00521 0.17385 0.00052 0.15301 C -0.00156 0.13218 0.00091 0.12662 2.29167E-6 0.10162 L 2.29167E-6 -4.44444E-6 " pathEditMode="relative" rAng="10800000" ptsTypes="AAAAAA">
                                      <p:cBhvr>
                                        <p:cTn id="46" dur="5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72" y="-1006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4.44444E-6 L 0.06862 0.0011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4.44444E-6 L 0.0263 -4.44444E-6 C 0.03737 -4.44444E-6 0.05091 0.03612 0.05091 0.06575 L 0.05091 0.13149 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5" grpId="0" animBg="1"/>
      <p:bldP spid="5" grpId="1" animBg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dirty="0" smtClean="0"/>
          </a:p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AGV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구성도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/>
              <a:t>통신 </a:t>
            </a:r>
            <a:r>
              <a:rPr lang="en-US" altLang="ko-KR" dirty="0" smtClean="0"/>
              <a:t>Protocol</a:t>
            </a:r>
          </a:p>
          <a:p>
            <a:r>
              <a:rPr lang="en-US" altLang="ko-KR" dirty="0" smtClean="0"/>
              <a:t>DB(ERD)</a:t>
            </a:r>
          </a:p>
          <a:p>
            <a:r>
              <a:rPr lang="ko-KR" altLang="en-US" dirty="0" err="1" smtClean="0"/>
              <a:t>영상분석</a:t>
            </a:r>
            <a:r>
              <a:rPr lang="en-US" altLang="ko-KR" dirty="0" smtClean="0"/>
              <a:t>(Face, OCR)</a:t>
            </a:r>
          </a:p>
          <a:p>
            <a:r>
              <a:rPr lang="en-US" altLang="ko-KR" dirty="0" smtClean="0"/>
              <a:t>Scenario</a:t>
            </a:r>
          </a:p>
          <a:p>
            <a:r>
              <a:rPr lang="en-US" altLang="ko-KR" dirty="0" smtClean="0"/>
              <a:t>Sequence</a:t>
            </a:r>
          </a:p>
          <a:p>
            <a:r>
              <a:rPr lang="ko-KR" altLang="en-US" dirty="0" err="1" smtClean="0"/>
              <a:t>시연영상</a:t>
            </a:r>
            <a:r>
              <a:rPr lang="en-US" altLang="ko-KR" dirty="0" smtClean="0"/>
              <a:t>(Pass/Fail cycle)</a:t>
            </a:r>
          </a:p>
          <a:p>
            <a:r>
              <a:rPr lang="ko-KR" altLang="en-US" dirty="0" smtClean="0"/>
              <a:t>추가 개발 사항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noProof="0" smtClean="0"/>
              <a:pPr/>
              <a:t>2</a:t>
            </a:fld>
            <a:r>
              <a:rPr lang="en-US" altLang="ko-KR" noProof="0" dirty="0" smtClean="0"/>
              <a:t> of</a:t>
            </a:r>
            <a:r>
              <a:rPr lang="ko-KR" altLang="en-US" dirty="0"/>
              <a:t> </a:t>
            </a:r>
            <a:r>
              <a:rPr lang="en-US" altLang="ko-KR" dirty="0" smtClean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348489" y="3127806"/>
            <a:ext cx="1360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Result : Success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20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54" y="3476386"/>
            <a:ext cx="259103" cy="2591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46" y="3659620"/>
            <a:ext cx="1990687" cy="530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456" y="3659620"/>
            <a:ext cx="1990688" cy="5308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370" t="-71353" r="-49891" b="161"/>
          <a:stretch/>
        </p:blipFill>
        <p:spPr>
          <a:xfrm>
            <a:off x="5017008" y="2157984"/>
            <a:ext cx="1530096" cy="22616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45769" y="2456403"/>
            <a:ext cx="791568" cy="791568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3547316" y="2221980"/>
            <a:ext cx="4794045" cy="287528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789" y="3308864"/>
            <a:ext cx="932753" cy="872989"/>
          </a:xfrm>
          <a:prstGeom prst="rect">
            <a:avLst/>
          </a:prstGeom>
        </p:spPr>
      </p:pic>
      <p:sp>
        <p:nvSpPr>
          <p:cNvPr id="27" name="오른쪽 화살표 26"/>
          <p:cNvSpPr/>
          <p:nvPr/>
        </p:nvSpPr>
        <p:spPr>
          <a:xfrm rot="10800000">
            <a:off x="5455920" y="1541938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5455920" y="5508243"/>
            <a:ext cx="789776" cy="29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42" y="1775302"/>
            <a:ext cx="932753" cy="87298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40" y="3294326"/>
            <a:ext cx="914761" cy="85615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93" y="3282168"/>
            <a:ext cx="884185" cy="88418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87" y="3476386"/>
            <a:ext cx="259103" cy="259103"/>
          </a:xfrm>
          <a:prstGeom prst="rect">
            <a:avLst/>
          </a:prstGeom>
        </p:spPr>
      </p:pic>
      <p:sp>
        <p:nvSpPr>
          <p:cNvPr id="5" name="폭발 1 4"/>
          <p:cNvSpPr/>
          <p:nvPr/>
        </p:nvSpPr>
        <p:spPr>
          <a:xfrm>
            <a:off x="5355287" y="3153306"/>
            <a:ext cx="190500" cy="208244"/>
          </a:xfrm>
          <a:prstGeom prst="irregularSeal1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0419" y="3126623"/>
            <a:ext cx="730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Capture!</a:t>
            </a:r>
            <a:endParaRPr lang="ko-KR" altLang="en-US" sz="11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8529" y1="14706" x2="86765" y2="8824"/>
                        <a14:foregroundMark x1="92647" y1="25000" x2="91176" y2="86765"/>
                        <a14:backgroundMark x1="39706" y1="55882" x2="51471" y2="55882"/>
                        <a14:backgroundMark x1="55882" y1="54412" x2="63235" y2="48529"/>
                        <a14:backgroundMark x1="64706" y1="39706" x2="29412" y2="352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686" y="3476386"/>
            <a:ext cx="259103" cy="25910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45" y="4639306"/>
            <a:ext cx="884185" cy="88418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12" y="3300896"/>
            <a:ext cx="887381" cy="887381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8219087" y="3780388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4896162" y="2068052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427895" y="3744587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7331081" y="4989876"/>
            <a:ext cx="241711" cy="249581"/>
          </a:xfrm>
          <a:prstGeom prst="ellipse">
            <a:avLst/>
          </a:prstGeom>
          <a:solidFill>
            <a:srgbClr val="D15A3E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84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35 -0.22361 C -0.22878 -0.21921 -0.1879 -0.22893 -0.14271 -0.22083 C -0.10365 -0.21898 -0.06784 -0.22245 -0.04323 -0.22106 C -0.0181 -0.2199 -0.00795 -0.20463 -0.00157 -0.16967 C -0.00157 -0.10717 4.79167E-6 -0.06227 4.79167E-6 -2.96296E-6 " pathEditMode="relative" rAng="10800000" ptsTypes="AAAAA">
                                      <p:cBhvr>
                                        <p:cTn id="18" dur="5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5964 -3.7037E-6 C -0.07657 0.00672 -0.0974 -0.00347 -0.10925 0.02385 C -0.12123 0.05093 -0.11641 0.0801 -0.11914 0.10973 L -0.11914 0.21968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64" y="1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862 0.1993 L 0.15937 0.1993 C 0.11575 0.19421 0.05625 0.20277 0.02812 0.19768 C 0.00247 0.18912 0.00508 0.17152 0.00039 0.15069 C -0.00169 0.13009 0.00078 0.12453 -0.00013 0.09976 L -0.00013 -0.0007 " pathEditMode="relative" rAng="10800000" ptsTypes="AAAAAA">
                                      <p:cBhvr>
                                        <p:cTn id="46" dur="5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10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7 -4.44444E-6 L 0.09154 0.0011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18646 -0.0009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0375 -7.40741E-7 C 0.04739 -0.00555 0.05651 -0.00463 0.0625 -0.02106 C 0.06836 -0.03773 0.07383 -0.06898 0.07318 -0.09954 C 0.07318 -0.13194 0.07552 -0.16366 0.07552 -0.19606 " pathEditMode="relative" rAng="0" ptsTypes="AAA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5" grpId="0" animBg="1"/>
      <p:bldP spid="5" grpId="1" animBg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AGV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21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46" y="1646237"/>
            <a:ext cx="7425893" cy="447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- Stage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22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65" y="1646239"/>
            <a:ext cx="6256851" cy="44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12" y="1646237"/>
            <a:ext cx="7209977" cy="44720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– MES(AGV)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23</a:t>
            </a:fld>
            <a:r>
              <a:rPr lang="en-US" altLang="ko-KR" dirty="0" smtClean="0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8343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Sequence – MES(Stage)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24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32" y="1645213"/>
            <a:ext cx="3336517" cy="447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2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</a:t>
            </a:r>
            <a:r>
              <a:rPr lang="en-US" altLang="ko-KR" dirty="0"/>
              <a:t> </a:t>
            </a:r>
            <a:r>
              <a:rPr lang="en-US" altLang="ko-KR" dirty="0" smtClean="0"/>
              <a:t>– Pass cycle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25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3" name="20200429_Cycle_Pa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0868" y="1646246"/>
            <a:ext cx="7130263" cy="401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8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00429_Cycle_Fai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0868" y="1649705"/>
            <a:ext cx="7130263" cy="40107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시연 영상 </a:t>
            </a:r>
            <a:r>
              <a:rPr lang="en-US" altLang="ko-KR" dirty="0" smtClean="0"/>
              <a:t>– Fail cycle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26</a:t>
            </a:fld>
            <a:r>
              <a:rPr lang="en-US" altLang="ko-KR" dirty="0" smtClean="0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155151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 개발 사항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27</a:t>
            </a:fld>
            <a:r>
              <a:rPr lang="en-US" altLang="ko-KR" dirty="0" smtClean="0"/>
              <a:t> of 27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295400" y="1981202"/>
            <a:ext cx="9601200" cy="3809999"/>
          </a:xfrm>
        </p:spPr>
        <p:txBody>
          <a:bodyPr/>
          <a:lstStyle/>
          <a:p>
            <a:r>
              <a:rPr lang="ko-KR" altLang="en-US" dirty="0" smtClean="0"/>
              <a:t>얼굴인식을 통해 로그인 기능을 추가하고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머신러닝을</a:t>
            </a:r>
            <a:r>
              <a:rPr lang="ko-KR" altLang="en-US" dirty="0" smtClean="0"/>
              <a:t> 통해 사용자의 얼굴을 학습시킨다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AGV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Stage</a:t>
            </a:r>
            <a:r>
              <a:rPr lang="ko-KR" altLang="en-US" dirty="0" smtClean="0"/>
              <a:t>를  </a:t>
            </a:r>
            <a:r>
              <a:rPr lang="en-US" altLang="ko-KR" dirty="0" smtClean="0"/>
              <a:t>2</a:t>
            </a:r>
            <a:r>
              <a:rPr lang="ko-KR" altLang="en-US" dirty="0" smtClean="0"/>
              <a:t>대 이상 운용하여</a:t>
            </a:r>
            <a:r>
              <a:rPr lang="en-US" altLang="ko-KR" dirty="0" smtClean="0"/>
              <a:t>, Traffic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Job </a:t>
            </a:r>
            <a:r>
              <a:rPr lang="ko-KR" altLang="en-US" dirty="0" smtClean="0"/>
              <a:t>관리를 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8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Smart Factory</a:t>
            </a:r>
            <a:r>
              <a:rPr lang="ko-KR" altLang="en-US" dirty="0"/>
              <a:t>에 필수적인 화물 운반 시스템을 무인 </a:t>
            </a:r>
            <a:r>
              <a:rPr lang="ko-KR" altLang="en-US" dirty="0" err="1"/>
              <a:t>운반차</a:t>
            </a:r>
            <a:r>
              <a:rPr lang="en-US" altLang="ko-KR" dirty="0"/>
              <a:t>(AGV)</a:t>
            </a:r>
            <a:r>
              <a:rPr lang="ko-KR" altLang="en-US" dirty="0"/>
              <a:t>를 통해 구축한다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RFID </a:t>
            </a:r>
            <a:r>
              <a:rPr lang="ko-KR" altLang="en-US" dirty="0"/>
              <a:t>태그를 통해 </a:t>
            </a:r>
            <a:r>
              <a:rPr lang="en-US" altLang="ko-KR" dirty="0"/>
              <a:t>AGV</a:t>
            </a:r>
            <a:r>
              <a:rPr lang="ko-KR" altLang="en-US" dirty="0"/>
              <a:t>의 현재 위치를 파악하고</a:t>
            </a:r>
            <a:r>
              <a:rPr lang="en-US" altLang="ko-KR" dirty="0"/>
              <a:t>, </a:t>
            </a:r>
            <a:r>
              <a:rPr lang="ko-KR" altLang="en-US" dirty="0"/>
              <a:t>무선 근거리 통신을 통해 </a:t>
            </a:r>
            <a:r>
              <a:rPr lang="en-US" altLang="ko-KR" dirty="0"/>
              <a:t>AGV</a:t>
            </a:r>
            <a:r>
              <a:rPr lang="ko-KR" altLang="en-US" dirty="0"/>
              <a:t>의 화물 유무 등을 확인한다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/>
              <a:t>단순 화물 운반 뿐 만 아니라 재고 관리 소프트웨어를 </a:t>
            </a:r>
            <a:r>
              <a:rPr lang="en-US" altLang="ko-KR" dirty="0"/>
              <a:t>C#</a:t>
            </a:r>
            <a:r>
              <a:rPr lang="ko-KR" altLang="en-US" dirty="0"/>
              <a:t>을 통해 구축하여 정확한 화물 추적 기능을 추가하여</a:t>
            </a:r>
            <a:r>
              <a:rPr lang="en-US" altLang="ko-KR" dirty="0"/>
              <a:t>, </a:t>
            </a:r>
            <a:r>
              <a:rPr lang="ko-KR" altLang="en-US" dirty="0"/>
              <a:t>화물의 현재 위치를 파악한다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3</a:t>
            </a:fld>
            <a:r>
              <a:rPr lang="en-US" altLang="ko-KR" dirty="0" smtClean="0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337144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4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745" y="1573990"/>
            <a:ext cx="7258529" cy="45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5</a:t>
            </a:fld>
            <a:r>
              <a:rPr lang="en-US" altLang="ko-KR" dirty="0" smtClean="0"/>
              <a:t> of 27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295409" y="2291683"/>
            <a:ext cx="3878580" cy="3406140"/>
            <a:chOff x="1295400" y="2291674"/>
            <a:chExt cx="3878580" cy="340614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3234690" y="2291674"/>
              <a:ext cx="0" cy="3017520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>
              <a:off x="1295400" y="4448134"/>
              <a:ext cx="3878580" cy="1249680"/>
              <a:chOff x="4156710" y="4777740"/>
              <a:chExt cx="3878580" cy="124968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56710" y="4777740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28244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2844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6560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65810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813107" y="5288280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6736080" y="2425033"/>
            <a:ext cx="2712720" cy="2750820"/>
            <a:chOff x="7490460" y="2880360"/>
            <a:chExt cx="1510189" cy="1567774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7490460" y="2880360"/>
              <a:ext cx="1333500" cy="15677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8647270" y="3448011"/>
              <a:ext cx="353379" cy="432472"/>
              <a:chOff x="7594281" y="2676488"/>
              <a:chExt cx="3881439" cy="431105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42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6</a:t>
            </a:fld>
            <a:r>
              <a:rPr lang="en-US" altLang="ko-KR" dirty="0" smtClean="0"/>
              <a:t> of 27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1436845" y="3400384"/>
            <a:ext cx="6610825" cy="4610100"/>
            <a:chOff x="-1436845" y="3400384"/>
            <a:chExt cx="6610825" cy="4610100"/>
          </a:xfrm>
        </p:grpSpPr>
        <p:sp>
          <p:nvSpPr>
            <p:cNvPr id="19" name="원호 18"/>
            <p:cNvSpPr/>
            <p:nvPr/>
          </p:nvSpPr>
          <p:spPr>
            <a:xfrm>
              <a:off x="-1436845" y="3400384"/>
              <a:ext cx="4503895" cy="4610100"/>
            </a:xfrm>
            <a:prstGeom prst="arc">
              <a:avLst>
                <a:gd name="adj1" fmla="val 16119427"/>
                <a:gd name="adj2" fmla="val 10297"/>
              </a:avLst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295400" y="4448134"/>
              <a:ext cx="3878580" cy="1249680"/>
              <a:chOff x="4156710" y="4777740"/>
              <a:chExt cx="3878580" cy="124968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56710" y="4777740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28244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2844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6560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65810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813107" y="5288280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  <p:sp>
        <p:nvSpPr>
          <p:cNvPr id="13" name="타원 12"/>
          <p:cNvSpPr/>
          <p:nvPr/>
        </p:nvSpPr>
        <p:spPr>
          <a:xfrm>
            <a:off x="2423169" y="4577683"/>
            <a:ext cx="251460" cy="2514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736080" y="2425033"/>
            <a:ext cx="2712720" cy="2750820"/>
            <a:chOff x="6736080" y="2425024"/>
            <a:chExt cx="2712720" cy="2750820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6736080" y="2425024"/>
              <a:ext cx="2395337" cy="27508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8814033" y="2544726"/>
              <a:ext cx="634767" cy="758816"/>
              <a:chOff x="7594281" y="2676488"/>
              <a:chExt cx="3881439" cy="4311052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07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7</a:t>
            </a:fld>
            <a:r>
              <a:rPr lang="en-US" altLang="ko-KR" dirty="0" smtClean="0"/>
              <a:t> of 27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2219380" y="3743841"/>
            <a:ext cx="7298643" cy="5152984"/>
            <a:chOff x="-2219380" y="3743841"/>
            <a:chExt cx="7298643" cy="5152984"/>
          </a:xfrm>
        </p:grpSpPr>
        <p:sp>
          <p:nvSpPr>
            <p:cNvPr id="19" name="원호 18"/>
            <p:cNvSpPr/>
            <p:nvPr/>
          </p:nvSpPr>
          <p:spPr>
            <a:xfrm>
              <a:off x="-2219380" y="3743841"/>
              <a:ext cx="6554209" cy="5152984"/>
            </a:xfrm>
            <a:prstGeom prst="arc">
              <a:avLst>
                <a:gd name="adj1" fmla="val 16153457"/>
                <a:gd name="adj2" fmla="val 20908151"/>
              </a:avLst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" name="그룹 4"/>
            <p:cNvGrpSpPr/>
            <p:nvPr/>
          </p:nvGrpSpPr>
          <p:grpSpPr>
            <a:xfrm rot="21405359">
              <a:off x="1200683" y="4136330"/>
              <a:ext cx="3878580" cy="1454394"/>
              <a:chOff x="1295400" y="4243420"/>
              <a:chExt cx="3878580" cy="1454394"/>
            </a:xfrm>
          </p:grpSpPr>
          <p:grpSp>
            <p:nvGrpSpPr>
              <p:cNvPr id="26" name="그룹 25"/>
              <p:cNvGrpSpPr/>
              <p:nvPr/>
            </p:nvGrpSpPr>
            <p:grpSpPr>
              <a:xfrm rot="19422259">
                <a:off x="1295400" y="4448134"/>
                <a:ext cx="3878580" cy="1249680"/>
                <a:chOff x="4156710" y="4777740"/>
                <a:chExt cx="3878580" cy="1249680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4156710" y="4777740"/>
                  <a:ext cx="3878580" cy="5105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428244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528447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665607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7658100" y="4907280"/>
                  <a:ext cx="251460" cy="25146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5813108" y="5288280"/>
                  <a:ext cx="565785" cy="739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rgbClr val="92D050"/>
                    </a:solidFill>
                  </a:endParaRPr>
                </a:p>
              </p:txBody>
            </p:sp>
          </p:grpSp>
          <p:sp>
            <p:nvSpPr>
              <p:cNvPr id="13" name="타원 12"/>
              <p:cNvSpPr/>
              <p:nvPr/>
            </p:nvSpPr>
            <p:spPr>
              <a:xfrm>
                <a:off x="3442928" y="4243420"/>
                <a:ext cx="251460" cy="25146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6736080" y="2391521"/>
            <a:ext cx="2599912" cy="2784332"/>
            <a:chOff x="6736080" y="2391512"/>
            <a:chExt cx="2599912" cy="278433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6736080" y="2425024"/>
              <a:ext cx="2395337" cy="27508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 rot="19236113">
              <a:off x="8701225" y="2391512"/>
              <a:ext cx="634767" cy="758816"/>
              <a:chOff x="7594281" y="2676488"/>
              <a:chExt cx="3881439" cy="4311052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80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?(Auto Guide Vehicle)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8</a:t>
            </a:fld>
            <a:r>
              <a:rPr lang="en-US" altLang="ko-KR" dirty="0" smtClean="0"/>
              <a:t> of 27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735522" y="1646239"/>
            <a:ext cx="1859593" cy="704373"/>
            <a:chOff x="8054340" y="1196302"/>
            <a:chExt cx="1859592" cy="704372"/>
          </a:xfrm>
        </p:grpSpPr>
        <p:sp>
          <p:nvSpPr>
            <p:cNvPr id="8" name="타원 7"/>
            <p:cNvSpPr/>
            <p:nvPr/>
          </p:nvSpPr>
          <p:spPr>
            <a:xfrm>
              <a:off x="8054340" y="1255238"/>
              <a:ext cx="251460" cy="2514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8054340" y="1590278"/>
              <a:ext cx="251460" cy="2514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1196302"/>
              <a:ext cx="160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안됨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05800" y="1531342"/>
              <a:ext cx="1377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Line</a:t>
              </a:r>
              <a:r>
                <a:rPr lang="ko-KR" altLang="en-US" dirty="0"/>
                <a:t>감지 됨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736081" y="2112660"/>
            <a:ext cx="2611355" cy="3063184"/>
            <a:chOff x="6736080" y="2112660"/>
            <a:chExt cx="2611355" cy="3063184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6736080" y="2425024"/>
              <a:ext cx="2395337" cy="275082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 rot="16200000">
              <a:off x="8650643" y="2050636"/>
              <a:ext cx="634767" cy="758816"/>
              <a:chOff x="7594281" y="2676488"/>
              <a:chExt cx="3881439" cy="4311052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97140" y="2676488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72287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87249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09650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11098530" y="2806028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9253537" y="3187028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7594281" y="3926168"/>
                <a:ext cx="3881439" cy="30613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  <p:grpSp>
        <p:nvGrpSpPr>
          <p:cNvPr id="31" name="그룹 30"/>
          <p:cNvGrpSpPr/>
          <p:nvPr/>
        </p:nvGrpSpPr>
        <p:grpSpPr>
          <a:xfrm>
            <a:off x="1019624" y="1779279"/>
            <a:ext cx="2885309" cy="3878580"/>
            <a:chOff x="1019624" y="1779270"/>
            <a:chExt cx="2885309" cy="3878580"/>
          </a:xfrm>
        </p:grpSpPr>
        <p:cxnSp>
          <p:nvCxnSpPr>
            <p:cNvPr id="28" name="직선 연결선 27"/>
            <p:cNvCxnSpPr/>
            <p:nvPr/>
          </p:nvCxnSpPr>
          <p:spPr>
            <a:xfrm flipV="1">
              <a:off x="1019624" y="3718560"/>
              <a:ext cx="2142676" cy="25281"/>
            </a:xfrm>
            <a:prstGeom prst="line">
              <a:avLst/>
            </a:prstGeom>
            <a:ln w="381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 rot="16200000">
              <a:off x="1340803" y="3093720"/>
              <a:ext cx="3878580" cy="1249680"/>
              <a:chOff x="4156710" y="4777740"/>
              <a:chExt cx="3878580" cy="1249680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156710" y="4777740"/>
                <a:ext cx="3878580" cy="5105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428244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52844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665607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7658100" y="4907280"/>
                <a:ext cx="251460" cy="2514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813108" y="5288280"/>
                <a:ext cx="565785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92D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55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AGV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ko-KR" smtClean="0"/>
              <a:pPr/>
              <a:t>9</a:t>
            </a:fld>
            <a:r>
              <a:rPr lang="en-US" altLang="ko-KR" dirty="0" smtClean="0"/>
              <a:t> of 27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8" r="16589"/>
          <a:stretch/>
        </p:blipFill>
        <p:spPr>
          <a:xfrm>
            <a:off x="8351529" y="2830093"/>
            <a:ext cx="1371601" cy="16479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51721" r="68312" b="19922"/>
          <a:stretch/>
        </p:blipFill>
        <p:spPr>
          <a:xfrm>
            <a:off x="2065029" y="1898820"/>
            <a:ext cx="2118361" cy="164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9" t="51591" r="1206" b="20052"/>
          <a:stretch/>
        </p:blipFill>
        <p:spPr>
          <a:xfrm>
            <a:off x="4572009" y="1898820"/>
            <a:ext cx="2118361" cy="1645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6" t="1310" r="1099" b="70333"/>
          <a:stretch/>
        </p:blipFill>
        <p:spPr>
          <a:xfrm>
            <a:off x="4572009" y="3827803"/>
            <a:ext cx="2118361" cy="16459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1310" r="34598" b="70333"/>
          <a:stretch/>
        </p:blipFill>
        <p:spPr>
          <a:xfrm>
            <a:off x="2065029" y="3827803"/>
            <a:ext cx="2118361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5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다이아몬드 눈금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5_TF03031015.potx" id="{F6057CD7-E939-41B0-9CD8-F78C3ECD62E6}" vid="{727B2B63-277E-450C-810D-266E0B2ED1D9}"/>
    </a:ext>
  </a:extLst>
</a:theme>
</file>

<file path=ppt/theme/theme2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다이아몬드 눈금 프레젠테이션(와이드스크린)</Template>
  <TotalTime>1394</TotalTime>
  <Words>423</Words>
  <Application>Microsoft Office PowerPoint</Application>
  <PresentationFormat>와이드스크린</PresentationFormat>
  <Paragraphs>106</Paragraphs>
  <Slides>27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HY중고딕</vt:lpstr>
      <vt:lpstr>맑은 고딕</vt:lpstr>
      <vt:lpstr>Arial</vt:lpstr>
      <vt:lpstr>다이아몬드 눈금 16x9</vt:lpstr>
      <vt:lpstr>MES를 적용한 스마트 공장 구축 전문인력 양성과정</vt:lpstr>
      <vt:lpstr>목차</vt:lpstr>
      <vt:lpstr>개요</vt:lpstr>
      <vt:lpstr>AGV란?(Auto Guide Vehicle)</vt:lpstr>
      <vt:lpstr>AGV란?(Auto Guide Vehicle)</vt:lpstr>
      <vt:lpstr>AGV란?(Auto Guide Vehicle)</vt:lpstr>
      <vt:lpstr>AGV란?(Auto Guide Vehicle)</vt:lpstr>
      <vt:lpstr>AGV란?(Auto Guide Vehicle)</vt:lpstr>
      <vt:lpstr>AGV란?</vt:lpstr>
      <vt:lpstr>AGV란?</vt:lpstr>
      <vt:lpstr>System 구성도</vt:lpstr>
      <vt:lpstr>통신 Protocol(Blue tooth)</vt:lpstr>
      <vt:lpstr>통신 Protocol(UART)</vt:lpstr>
      <vt:lpstr>ERD</vt:lpstr>
      <vt:lpstr>Microsoft Azure – Cognitive services</vt:lpstr>
      <vt:lpstr>Microsoft Azure – Cognitive services(Face)</vt:lpstr>
      <vt:lpstr>Microsoft Azure – Cognitive services(OCR)</vt:lpstr>
      <vt:lpstr>Scenario</vt:lpstr>
      <vt:lpstr>Scenario</vt:lpstr>
      <vt:lpstr>Scenario</vt:lpstr>
      <vt:lpstr>Sequence - AGV</vt:lpstr>
      <vt:lpstr>Sequence - Stage</vt:lpstr>
      <vt:lpstr>Sequence – MES(AGV)</vt:lpstr>
      <vt:lpstr>Sequence – MES(Stage)</vt:lpstr>
      <vt:lpstr>시연 영상 – Pass cycle</vt:lpstr>
      <vt:lpstr>시연 영상 – Fail cycle</vt:lpstr>
      <vt:lpstr>추가 개발 사항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레이아웃</dc:title>
  <dc:creator>kccistc</dc:creator>
  <cp:lastModifiedBy>kccistc</cp:lastModifiedBy>
  <cp:revision>116</cp:revision>
  <dcterms:created xsi:type="dcterms:W3CDTF">2019-11-21T00:31:17Z</dcterms:created>
  <dcterms:modified xsi:type="dcterms:W3CDTF">2020-05-07T06:48:35Z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